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32">
          <p15:clr>
            <a:srgbClr val="A4A3A4"/>
          </p15:clr>
        </p15:guide>
        <p15:guide id="2" pos="302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4D7E4"/>
    <a:srgbClr val="007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60" d="100"/>
          <a:sy n="60" d="100"/>
        </p:scale>
        <p:origin x="3036" y="84"/>
      </p:cViewPr>
      <p:guideLst>
        <p:guide orient="horz" pos="4032"/>
        <p:guide pos="302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E4F36-F124-483C-8BEB-762C8FC7F19C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9DC89-0AC5-4585-AA0F-E33CFFD790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8048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E4F36-F124-483C-8BEB-762C8FC7F19C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9DC89-0AC5-4585-AA0F-E33CFFD790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153688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E4F36-F124-483C-8BEB-762C8FC7F19C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9DC89-0AC5-4585-AA0F-E33CFFD790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992602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E4F36-F124-483C-8BEB-762C8FC7F19C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9DC89-0AC5-4585-AA0F-E33CFFD790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7344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E4F36-F124-483C-8BEB-762C8FC7F19C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9DC89-0AC5-4585-AA0F-E33CFFD790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31946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E4F36-F124-483C-8BEB-762C8FC7F19C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9DC89-0AC5-4585-AA0F-E33CFFD790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7784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E4F36-F124-483C-8BEB-762C8FC7F19C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9DC89-0AC5-4585-AA0F-E33CFFD790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383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E4F36-F124-483C-8BEB-762C8FC7F19C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9DC89-0AC5-4585-AA0F-E33CFFD790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522611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E4F36-F124-483C-8BEB-762C8FC7F19C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9DC89-0AC5-4585-AA0F-E33CFFD790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5914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E4F36-F124-483C-8BEB-762C8FC7F19C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9DC89-0AC5-4585-AA0F-E33CFFD790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72929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E4F36-F124-483C-8BEB-762C8FC7F19C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19DC89-0AC5-4585-AA0F-E33CFFD790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9387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E4F36-F124-483C-8BEB-762C8FC7F19C}" type="datetimeFigureOut">
              <a:rPr lang="it-IT" smtClean="0"/>
              <a:t>06/10/2026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19DC89-0AC5-4585-AA0F-E33CFFD790BB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5820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info@geniusec.it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sellaDiTesto 14">
            <a:extLst>
              <a:ext uri="{FF2B5EF4-FFF2-40B4-BE49-F238E27FC236}">
                <a16:creationId xmlns:a16="http://schemas.microsoft.com/office/drawing/2014/main" id="{32196D7A-01F8-4575-A71D-CB27ABAA734F}"/>
              </a:ext>
            </a:extLst>
          </p:cNvPr>
          <p:cNvSpPr txBox="1"/>
          <p:nvPr/>
        </p:nvSpPr>
        <p:spPr>
          <a:xfrm>
            <a:off x="279400" y="4082931"/>
            <a:ext cx="9042399" cy="10541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it-IT" sz="1250" b="1" i="0" u="none" strike="noStrike" baseline="0" dirty="0">
                <a:solidFill>
                  <a:srgbClr val="007399"/>
                </a:solidFill>
                <a:latin typeface="Raleway" pitchFamily="2" charset="0"/>
              </a:rPr>
              <a:t>PRESENTAZIONE </a:t>
            </a:r>
            <a:br>
              <a:rPr lang="it-IT" sz="1250" b="1" i="0" u="none" strike="noStrike" baseline="0" dirty="0">
                <a:solidFill>
                  <a:srgbClr val="007399"/>
                </a:solidFill>
                <a:latin typeface="Raleway" pitchFamily="2" charset="0"/>
              </a:rPr>
            </a:br>
            <a:r>
              <a:rPr lang="it-IT" sz="1250" b="1" i="0" u="none" strike="noStrike" baseline="0" dirty="0">
                <a:solidFill>
                  <a:srgbClr val="007399"/>
                </a:solidFill>
                <a:latin typeface="Raleway" pitchFamily="2" charset="0"/>
              </a:rPr>
              <a:t>La Scuola Permanente di Ecografia Internistica </a:t>
            </a:r>
            <a:r>
              <a:rPr lang="it-IT" sz="1250" b="0" i="0" u="none" strike="noStrike" baseline="0" dirty="0">
                <a:solidFill>
                  <a:srgbClr val="007399"/>
                </a:solidFill>
                <a:latin typeface="Raleway" pitchFamily="2" charset="0"/>
              </a:rPr>
              <a:t>ha sede in Perugia, presso l’Unità Operativa di Gastroenterologia ed Epatologia della A.S.L. n. 1. La Scuola è integrata con il Corso di Formazione Teorico-Pratico della Scuola S.I.U.M.B. di Perugia, che si svolge ormai dal 1998, e le sue finalità sono l’apprendimento e l’approfondimento pratico dell’ecografia clinica, durante l’attività quotidiana negli ambulatori diagnostici dell’ Azienda Sanitaria. </a:t>
            </a:r>
            <a:endParaRPr lang="it-IT" sz="1250" dirty="0">
              <a:solidFill>
                <a:srgbClr val="007399"/>
              </a:solidFill>
              <a:latin typeface="Raleway" pitchFamily="2" charset="0"/>
            </a:endParaRP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02A12D9-6F12-446A-ACE7-C825D89FF52B}"/>
              </a:ext>
            </a:extLst>
          </p:cNvPr>
          <p:cNvSpPr txBox="1"/>
          <p:nvPr/>
        </p:nvSpPr>
        <p:spPr>
          <a:xfrm>
            <a:off x="279400" y="5184458"/>
            <a:ext cx="4542154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OBIETTIVI DEI CORSI E DIDATTICA </a:t>
            </a:r>
          </a:p>
          <a:p>
            <a:pPr algn="just"/>
            <a:r>
              <a:rPr lang="it-IT" sz="1250" dirty="0">
                <a:solidFill>
                  <a:srgbClr val="007399"/>
                </a:solidFill>
                <a:latin typeface="Raleway" pitchFamily="2" charset="0"/>
              </a:rPr>
              <a:t>I Corsi sono rivolti a Medici Chirurghi che intendono dedicarsi in maniera specifica all’ecografia internistica. I discenti, oltre ad acquisire le conoscenze sulle applicazioni degli ultrasuoni nell’ambito della Medicina Interna, imparano la metodologia di esecuzione dell’esame ecografico, mediante l’effettuazione diretta o mediata, delle indagini ecografiche con il tutoraggio di docenti esperti. La didattica è incentrata sull’acquisizione di competenze concernenti: 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le tecniche di esecuzione delle scansioni ecografiche per lo studio degli organi interni e superficiali. 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le modalità di valutazione e di descrizione dei reperti patologici rilevati nel corso dell’attività quotidiana degli ambulatori. 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le tecniche di esecuzione delle ecografie con mezzo di contrasto per lo studio degli organi addominali. 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le modalità di refertazione degli esami ecografici. </a:t>
            </a:r>
          </a:p>
          <a:p>
            <a:endParaRPr lang="it-IT" sz="1250" dirty="0">
              <a:solidFill>
                <a:srgbClr val="007399"/>
              </a:solidFill>
              <a:latin typeface="Raleway" pitchFamily="2" charset="0"/>
            </a:endParaRPr>
          </a:p>
          <a:p>
            <a:pPr algn="just"/>
            <a:r>
              <a:rPr lang="it-IT" sz="1250" dirty="0">
                <a:solidFill>
                  <a:srgbClr val="007399"/>
                </a:solidFill>
                <a:latin typeface="Raleway" pitchFamily="2" charset="0"/>
              </a:rPr>
              <a:t>Gli allievi saranno impegnati nelle seguenti attività teoriche e pratiche: 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partecipazione attiva alla valutazione clinica dei pazienti e all’esecuzione degli esami ecografici in affiancamento ai medici dell’ U.O., docenti del corso. 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consultazione di testi cartacei e supporti digitali allo scopo di arricchire le conoscenze scientifiche e iconografiche in ambito ecografico. </a:t>
            </a:r>
          </a:p>
          <a:p>
            <a:pPr marL="342900" indent="-342900">
              <a:buFont typeface="+mj-lt"/>
              <a:buAutoNum type="arabicPeriod"/>
            </a:pPr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collegamento telematico, via rete, con le altre sedi della Scuola per la dimostrazione in tempo reale o in differita di casi di particolare interesse didattico e diagnostico. 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1ECAACCA-1206-4D2C-8705-6F558858EC2D}"/>
              </a:ext>
            </a:extLst>
          </p:cNvPr>
          <p:cNvSpPr txBox="1"/>
          <p:nvPr/>
        </p:nvSpPr>
        <p:spPr>
          <a:xfrm>
            <a:off x="4821555" y="5184458"/>
            <a:ext cx="450023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DURATA DEI CORSI</a:t>
            </a:r>
          </a:p>
          <a:p>
            <a:pPr algn="l"/>
            <a:r>
              <a:rPr lang="it-IT" sz="1250" dirty="0">
                <a:solidFill>
                  <a:srgbClr val="007399"/>
                </a:solidFill>
                <a:latin typeface="Raleway" pitchFamily="2" charset="0"/>
              </a:rPr>
              <a:t>Ogni Corso dura circa 3 mesi per complessive 240 ore ripartite in 20 ore settimanali. Ad ogni corso verranno ammessi 3 allievi in base all’ordine di presentazione della domanda.</a:t>
            </a:r>
          </a:p>
          <a:p>
            <a:pPr algn="l"/>
            <a:endParaRPr lang="it-IT" sz="1250" b="1" dirty="0">
              <a:solidFill>
                <a:srgbClr val="007399"/>
              </a:solidFill>
              <a:latin typeface="Raleway" pitchFamily="2" charset="0"/>
            </a:endParaRPr>
          </a:p>
          <a:p>
            <a:pPr algn="l"/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DATE DEI CORSI</a:t>
            </a:r>
          </a:p>
          <a:p>
            <a:pPr algn="l"/>
            <a:endParaRPr lang="it-IT" sz="1250" b="1" dirty="0">
              <a:solidFill>
                <a:srgbClr val="007399"/>
              </a:solidFill>
              <a:latin typeface="Raleway" pitchFamily="2" charset="0"/>
            </a:endParaRPr>
          </a:p>
          <a:p>
            <a:pPr algn="l"/>
            <a:endParaRPr lang="it-IT" sz="1250" b="1" dirty="0">
              <a:solidFill>
                <a:srgbClr val="007399"/>
              </a:solidFill>
              <a:latin typeface="Raleway" pitchFamily="2" charset="0"/>
            </a:endParaRPr>
          </a:p>
          <a:p>
            <a:pPr algn="l"/>
            <a:endParaRPr lang="it-IT" sz="1250" b="1" dirty="0">
              <a:solidFill>
                <a:srgbClr val="007399"/>
              </a:solidFill>
              <a:latin typeface="Raleway" pitchFamily="2" charset="0"/>
            </a:endParaRPr>
          </a:p>
          <a:p>
            <a:pPr algn="l"/>
            <a:endParaRPr lang="it-IT" sz="1250" b="1" dirty="0">
              <a:solidFill>
                <a:srgbClr val="007399"/>
              </a:solidFill>
              <a:latin typeface="Raleway" pitchFamily="2" charset="0"/>
            </a:endParaRPr>
          </a:p>
          <a:p>
            <a:pPr algn="l"/>
            <a:endParaRPr lang="it-IT" sz="1250" b="1" dirty="0">
              <a:solidFill>
                <a:srgbClr val="007399"/>
              </a:solidFill>
              <a:latin typeface="Raleway" pitchFamily="2" charset="0"/>
            </a:endParaRPr>
          </a:p>
          <a:p>
            <a:pPr algn="l"/>
            <a:endParaRPr lang="it-IT" sz="1250" b="1" dirty="0">
              <a:solidFill>
                <a:srgbClr val="007399"/>
              </a:solidFill>
              <a:latin typeface="Raleway" pitchFamily="2" charset="0"/>
            </a:endParaRPr>
          </a:p>
          <a:p>
            <a:pPr algn="l"/>
            <a:endParaRPr lang="it-IT" sz="1250" b="1" dirty="0">
              <a:solidFill>
                <a:srgbClr val="007399"/>
              </a:solidFill>
              <a:latin typeface="Raleway" pitchFamily="2" charset="0"/>
            </a:endParaRPr>
          </a:p>
          <a:p>
            <a:pPr algn="l"/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QUOTA D’ISCRIZIONE</a:t>
            </a:r>
          </a:p>
          <a:p>
            <a:pPr algn="l"/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La Quota d’iscrizione è di </a:t>
            </a:r>
            <a:r>
              <a:rPr lang="it-IT" sz="1250" b="1">
                <a:solidFill>
                  <a:srgbClr val="007399"/>
                </a:solidFill>
                <a:latin typeface="Raleway" pitchFamily="2" charset="0"/>
              </a:rPr>
              <a:t>€ 1.830,00  </a:t>
            </a:r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(</a:t>
            </a:r>
            <a:r>
              <a:rPr lang="it-IT" sz="1250" b="1">
                <a:solidFill>
                  <a:srgbClr val="007399"/>
                </a:solidFill>
                <a:latin typeface="Raleway" pitchFamily="2" charset="0"/>
              </a:rPr>
              <a:t>€ 1.500,00 </a:t>
            </a:r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+ IVA 22%).</a:t>
            </a:r>
          </a:p>
          <a:p>
            <a:pPr algn="just"/>
            <a:r>
              <a:rPr lang="it-IT" sz="1250" dirty="0">
                <a:solidFill>
                  <a:srgbClr val="007399"/>
                </a:solidFill>
                <a:latin typeface="Raleway" pitchFamily="2" charset="0"/>
              </a:rPr>
              <a:t>Per informazioni sulle modalità di iscrizione contattare la Segreteria Organizzativa (</a:t>
            </a:r>
            <a:r>
              <a:rPr lang="it-IT" sz="1250" dirty="0">
                <a:solidFill>
                  <a:srgbClr val="007399"/>
                </a:solidFill>
                <a:latin typeface="Raleway" pitchFamily="2" charset="0"/>
                <a:hlinkClick r:id="rId2"/>
              </a:rPr>
              <a:t>info@geniusec.it</a:t>
            </a:r>
            <a:r>
              <a:rPr lang="it-IT" sz="1250" dirty="0">
                <a:solidFill>
                  <a:srgbClr val="007399"/>
                </a:solidFill>
                <a:latin typeface="Raleway" pitchFamily="2" charset="0"/>
              </a:rPr>
              <a:t>).</a:t>
            </a:r>
          </a:p>
          <a:p>
            <a:pPr algn="l"/>
            <a:endParaRPr lang="it-IT" sz="1250" b="1" dirty="0">
              <a:solidFill>
                <a:srgbClr val="007399"/>
              </a:solidFill>
              <a:latin typeface="Raleway" pitchFamily="2" charset="0"/>
            </a:endParaRPr>
          </a:p>
          <a:p>
            <a:pPr algn="l"/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COORDINATORI</a:t>
            </a:r>
          </a:p>
          <a:p>
            <a:pPr algn="l"/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Dott. Attilio Solinas, Dott. Fabio Chistolini, </a:t>
            </a:r>
          </a:p>
          <a:p>
            <a:pPr algn="l"/>
            <a:r>
              <a:rPr lang="it-IT" sz="1250" b="1" dirty="0">
                <a:solidFill>
                  <a:srgbClr val="007399"/>
                </a:solidFill>
                <a:latin typeface="Raleway" pitchFamily="2" charset="0"/>
              </a:rPr>
              <a:t>Dott.ssa Simona Pambuffetti</a:t>
            </a:r>
          </a:p>
          <a:p>
            <a:pPr algn="l"/>
            <a:r>
              <a:rPr lang="it-IT" sz="1250" dirty="0">
                <a:solidFill>
                  <a:srgbClr val="007399"/>
                </a:solidFill>
                <a:latin typeface="Raleway" pitchFamily="2" charset="0"/>
              </a:rPr>
              <a:t>U.O. Gastroenterologia ed Epatologia – A.S.L. 1 di Perugia.</a:t>
            </a:r>
          </a:p>
        </p:txBody>
      </p:sp>
      <p:graphicFrame>
        <p:nvGraphicFramePr>
          <p:cNvPr id="20" name="Tabella 20">
            <a:extLst>
              <a:ext uri="{FF2B5EF4-FFF2-40B4-BE49-F238E27FC236}">
                <a16:creationId xmlns:a16="http://schemas.microsoft.com/office/drawing/2014/main" id="{F917E6D9-4A27-45A9-BD38-842332EB37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858340"/>
              </p:ext>
            </p:extLst>
          </p:nvPr>
        </p:nvGraphicFramePr>
        <p:xfrm>
          <a:off x="4868894" y="6281700"/>
          <a:ext cx="4500234" cy="1428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5174">
                  <a:extLst>
                    <a:ext uri="{9D8B030D-6E8A-4147-A177-3AD203B41FA5}">
                      <a16:colId xmlns:a16="http://schemas.microsoft.com/office/drawing/2014/main" val="3148988310"/>
                    </a:ext>
                  </a:extLst>
                </a:gridCol>
                <a:gridCol w="1600078">
                  <a:extLst>
                    <a:ext uri="{9D8B030D-6E8A-4147-A177-3AD203B41FA5}">
                      <a16:colId xmlns:a16="http://schemas.microsoft.com/office/drawing/2014/main" val="2297117463"/>
                    </a:ext>
                  </a:extLst>
                </a:gridCol>
                <a:gridCol w="1584982">
                  <a:extLst>
                    <a:ext uri="{9D8B030D-6E8A-4147-A177-3AD203B41FA5}">
                      <a16:colId xmlns:a16="http://schemas.microsoft.com/office/drawing/2014/main" val="2013138965"/>
                    </a:ext>
                  </a:extLst>
                </a:gridCol>
              </a:tblGrid>
              <a:tr h="357340">
                <a:tc>
                  <a:txBody>
                    <a:bodyPr/>
                    <a:lstStyle/>
                    <a:p>
                      <a:endParaRPr lang="it-IT" sz="1000" dirty="0">
                        <a:latin typeface="Raleway" pitchFamily="2" charset="0"/>
                      </a:endParaRPr>
                    </a:p>
                  </a:txBody>
                  <a:tcPr marL="61205" marR="61205" marT="30602" marB="3060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dirty="0">
                          <a:solidFill>
                            <a:srgbClr val="007399"/>
                          </a:solidFill>
                          <a:latin typeface="Raleway" pitchFamily="2" charset="0"/>
                        </a:rPr>
                        <a:t>Data Inizio corso</a:t>
                      </a:r>
                    </a:p>
                  </a:txBody>
                  <a:tcPr marL="61205" marR="61205" marT="30602" marB="30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0" dirty="0">
                          <a:solidFill>
                            <a:srgbClr val="007399"/>
                          </a:solidFill>
                          <a:latin typeface="Raleway" pitchFamily="2" charset="0"/>
                        </a:rPr>
                        <a:t>Data fine corso</a:t>
                      </a:r>
                    </a:p>
                  </a:txBody>
                  <a:tcPr marL="61205" marR="61205" marT="30602" marB="30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19227072"/>
                  </a:ext>
                </a:extLst>
              </a:tr>
              <a:tr h="267855">
                <a:tc>
                  <a:txBody>
                    <a:bodyPr/>
                    <a:lstStyle/>
                    <a:p>
                      <a:r>
                        <a:rPr lang="it-IT" sz="1000" b="1" dirty="0">
                          <a:solidFill>
                            <a:srgbClr val="007399"/>
                          </a:solidFill>
                          <a:latin typeface="Raleway" pitchFamily="2" charset="0"/>
                        </a:rPr>
                        <a:t>I Corso</a:t>
                      </a:r>
                      <a:endParaRPr lang="it-IT" sz="1000" dirty="0">
                        <a:latin typeface="Raleway" pitchFamily="2" charset="0"/>
                      </a:endParaRPr>
                    </a:p>
                  </a:txBody>
                  <a:tcPr marL="61205" marR="61205" marT="30602" marB="30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>
                          <a:solidFill>
                            <a:srgbClr val="007399"/>
                          </a:solidFill>
                          <a:latin typeface="Raleway" pitchFamily="2" charset="0"/>
                        </a:rPr>
                        <a:t>4  Gennaio 2027</a:t>
                      </a:r>
                      <a:endParaRPr lang="it-IT" sz="1000" dirty="0">
                        <a:solidFill>
                          <a:srgbClr val="007399"/>
                        </a:solidFill>
                        <a:latin typeface="Raleway" pitchFamily="2" charset="0"/>
                      </a:endParaRPr>
                    </a:p>
                  </a:txBody>
                  <a:tcPr marL="61205" marR="61205" marT="30602" marB="30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it-IT" sz="1000" b="1" dirty="0">
                          <a:solidFill>
                            <a:srgbClr val="007399"/>
                          </a:solidFill>
                          <a:latin typeface="Raleway" pitchFamily="2" charset="0"/>
                        </a:rPr>
                        <a:t>31 Marzo 2027</a:t>
                      </a:r>
                      <a:endParaRPr lang="it-IT" sz="1000" dirty="0">
                        <a:solidFill>
                          <a:srgbClr val="007399"/>
                        </a:solidFill>
                        <a:latin typeface="Raleway" pitchFamily="2" charset="0"/>
                      </a:endParaRPr>
                    </a:p>
                  </a:txBody>
                  <a:tcPr marL="61205" marR="61205" marT="30602" marB="30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294152"/>
                  </a:ext>
                </a:extLst>
              </a:tr>
              <a:tr h="267855">
                <a:tc>
                  <a:txBody>
                    <a:bodyPr/>
                    <a:lstStyle/>
                    <a:p>
                      <a:r>
                        <a:rPr lang="it-IT" sz="1000" b="1" dirty="0">
                          <a:solidFill>
                            <a:srgbClr val="007399"/>
                          </a:solidFill>
                          <a:latin typeface="Raleway" pitchFamily="2" charset="0"/>
                        </a:rPr>
                        <a:t>II Corso </a:t>
                      </a:r>
                      <a:endParaRPr lang="it-IT" sz="1000" dirty="0">
                        <a:latin typeface="Raleway" pitchFamily="2" charset="0"/>
                      </a:endParaRPr>
                    </a:p>
                  </a:txBody>
                  <a:tcPr marL="61205" marR="61205" marT="30602" marB="30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>
                          <a:solidFill>
                            <a:srgbClr val="007399"/>
                          </a:solidFill>
                          <a:latin typeface="Raleway" pitchFamily="2" charset="0"/>
                        </a:rPr>
                        <a:t>1 Aprile 2027</a:t>
                      </a:r>
                      <a:endParaRPr lang="it-IT" sz="1000" dirty="0">
                        <a:solidFill>
                          <a:srgbClr val="007399"/>
                        </a:solidFill>
                        <a:latin typeface="Raleway" pitchFamily="2" charset="0"/>
                      </a:endParaRPr>
                    </a:p>
                  </a:txBody>
                  <a:tcPr marL="61205" marR="61205" marT="30602" marB="30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>
                          <a:solidFill>
                            <a:srgbClr val="007399"/>
                          </a:solidFill>
                          <a:latin typeface="Raleway" pitchFamily="2" charset="0"/>
                        </a:rPr>
                        <a:t>30 Giugno 2027</a:t>
                      </a:r>
                    </a:p>
                  </a:txBody>
                  <a:tcPr marL="61205" marR="61205" marT="30602" marB="30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02245971"/>
                  </a:ext>
                </a:extLst>
              </a:tr>
              <a:tr h="267855">
                <a:tc>
                  <a:txBody>
                    <a:bodyPr/>
                    <a:lstStyle/>
                    <a:p>
                      <a:r>
                        <a:rPr lang="it-IT" sz="1000" b="1" kern="1200" dirty="0">
                          <a:solidFill>
                            <a:srgbClr val="007399"/>
                          </a:solidFill>
                          <a:latin typeface="Raleway" pitchFamily="2" charset="0"/>
                          <a:ea typeface="+mn-ea"/>
                          <a:cs typeface="+mn-cs"/>
                        </a:rPr>
                        <a:t>III Corso</a:t>
                      </a:r>
                    </a:p>
                  </a:txBody>
                  <a:tcPr marL="61205" marR="61205" marT="30602" marB="30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>
                          <a:solidFill>
                            <a:srgbClr val="007399"/>
                          </a:solidFill>
                          <a:latin typeface="Raleway" pitchFamily="2" charset="0"/>
                        </a:rPr>
                        <a:t>01 Luglio 2027</a:t>
                      </a:r>
                    </a:p>
                  </a:txBody>
                  <a:tcPr marL="61205" marR="61205" marT="30602" marB="30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>
                          <a:solidFill>
                            <a:srgbClr val="007399"/>
                          </a:solidFill>
                          <a:latin typeface="Raleway" pitchFamily="2" charset="0"/>
                        </a:rPr>
                        <a:t>30 Settembre 2027</a:t>
                      </a:r>
                    </a:p>
                  </a:txBody>
                  <a:tcPr marL="61205" marR="61205" marT="30602" marB="30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61521719"/>
                  </a:ext>
                </a:extLst>
              </a:tr>
              <a:tr h="267855">
                <a:tc>
                  <a:txBody>
                    <a:bodyPr/>
                    <a:lstStyle/>
                    <a:p>
                      <a:pPr marL="0" algn="l" defTabSz="960120" rtl="0" eaLnBrk="1" latinLnBrk="0" hangingPunct="1"/>
                      <a:r>
                        <a:rPr lang="it-IT" sz="1000" b="1" kern="1200" dirty="0">
                          <a:solidFill>
                            <a:srgbClr val="007399"/>
                          </a:solidFill>
                          <a:latin typeface="Raleway" pitchFamily="2" charset="0"/>
                          <a:ea typeface="+mn-ea"/>
                          <a:cs typeface="+mn-cs"/>
                        </a:rPr>
                        <a:t>IV Corso</a:t>
                      </a:r>
                    </a:p>
                  </a:txBody>
                  <a:tcPr marL="61205" marR="61205" marT="30602" marB="30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>
                          <a:solidFill>
                            <a:srgbClr val="007399"/>
                          </a:solidFill>
                          <a:latin typeface="Raleway" pitchFamily="2" charset="0"/>
                        </a:rPr>
                        <a:t>1 Ottobre 2027</a:t>
                      </a:r>
                    </a:p>
                  </a:txBody>
                  <a:tcPr marL="61205" marR="61205" marT="30602" marB="30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000" b="1" dirty="0">
                          <a:solidFill>
                            <a:srgbClr val="007399"/>
                          </a:solidFill>
                          <a:latin typeface="Raleway" pitchFamily="2" charset="0"/>
                        </a:rPr>
                        <a:t>31 Dicembre 2027</a:t>
                      </a:r>
                    </a:p>
                  </a:txBody>
                  <a:tcPr marL="61205" marR="61205" marT="30602" marB="30602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95205426"/>
                  </a:ext>
                </a:extLst>
              </a:tr>
            </a:tbl>
          </a:graphicData>
        </a:graphic>
      </p:graphicFrame>
      <p:pic>
        <p:nvPicPr>
          <p:cNvPr id="22" name="Immagine 21">
            <a:extLst>
              <a:ext uri="{FF2B5EF4-FFF2-40B4-BE49-F238E27FC236}">
                <a16:creationId xmlns:a16="http://schemas.microsoft.com/office/drawing/2014/main" id="{0B177EB0-8119-4B4E-8E84-F16EA9D2EC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8680" y="10058400"/>
            <a:ext cx="4704423" cy="2746197"/>
          </a:xfrm>
          <a:prstGeom prst="rect">
            <a:avLst/>
          </a:prstGeom>
        </p:spPr>
      </p:pic>
      <p:sp>
        <p:nvSpPr>
          <p:cNvPr id="25" name="Rettangolo 24">
            <a:extLst>
              <a:ext uri="{FF2B5EF4-FFF2-40B4-BE49-F238E27FC236}">
                <a16:creationId xmlns:a16="http://schemas.microsoft.com/office/drawing/2014/main" id="{2E6E8D62-D648-4E72-B7C6-60B65BDC9E5A}"/>
              </a:ext>
            </a:extLst>
          </p:cNvPr>
          <p:cNvSpPr/>
          <p:nvPr/>
        </p:nvSpPr>
        <p:spPr>
          <a:xfrm>
            <a:off x="-4445" y="11529661"/>
            <a:ext cx="4805045" cy="1284639"/>
          </a:xfrm>
          <a:prstGeom prst="rect">
            <a:avLst/>
          </a:prstGeom>
          <a:solidFill>
            <a:srgbClr val="C4D7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7" name="CasellaDiTesto 26">
            <a:extLst>
              <a:ext uri="{FF2B5EF4-FFF2-40B4-BE49-F238E27FC236}">
                <a16:creationId xmlns:a16="http://schemas.microsoft.com/office/drawing/2014/main" id="{73985E1F-D06C-4AC7-A643-C7F037E20523}"/>
              </a:ext>
            </a:extLst>
          </p:cNvPr>
          <p:cNvSpPr txBox="1"/>
          <p:nvPr/>
        </p:nvSpPr>
        <p:spPr>
          <a:xfrm>
            <a:off x="279400" y="11598995"/>
            <a:ext cx="5080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007399"/>
                </a:solidFill>
                <a:latin typeface="Raleway" pitchFamily="2" charset="0"/>
              </a:rPr>
              <a:t>Segreteria Organizzativa</a:t>
            </a:r>
            <a:endParaRPr lang="it-IT" sz="1400" dirty="0">
              <a:latin typeface="Raleway" pitchFamily="2" charset="0"/>
            </a:endParaRPr>
          </a:p>
        </p:txBody>
      </p:sp>
      <p:pic>
        <p:nvPicPr>
          <p:cNvPr id="29" name="Immagine 28">
            <a:extLst>
              <a:ext uri="{FF2B5EF4-FFF2-40B4-BE49-F238E27FC236}">
                <a16:creationId xmlns:a16="http://schemas.microsoft.com/office/drawing/2014/main" id="{518AF8CF-021B-45D0-9D24-A6BDC364B42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400" y="11889229"/>
            <a:ext cx="1096853" cy="729259"/>
          </a:xfrm>
          <a:prstGeom prst="rect">
            <a:avLst/>
          </a:prstGeom>
        </p:spPr>
      </p:pic>
      <p:sp>
        <p:nvSpPr>
          <p:cNvPr id="30" name="Rettangolo 29">
            <a:extLst>
              <a:ext uri="{FF2B5EF4-FFF2-40B4-BE49-F238E27FC236}">
                <a16:creationId xmlns:a16="http://schemas.microsoft.com/office/drawing/2014/main" id="{325F6212-2822-45B7-9533-3445D74BCF46}"/>
              </a:ext>
            </a:extLst>
          </p:cNvPr>
          <p:cNvSpPr/>
          <p:nvPr/>
        </p:nvSpPr>
        <p:spPr>
          <a:xfrm>
            <a:off x="1376252" y="11912600"/>
            <a:ext cx="3163999" cy="72925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it-IT" sz="1250" b="1" dirty="0">
                <a:solidFill>
                  <a:schemeClr val="tx1">
                    <a:lumMod val="95000"/>
                    <a:lumOff val="5000"/>
                  </a:schemeClr>
                </a:solidFill>
                <a:latin typeface="Raleway" pitchFamily="2" charset="0"/>
              </a:rPr>
              <a:t>Genius Eventi e Congressi S.r.l.</a:t>
            </a:r>
            <a:br>
              <a:rPr lang="it-IT" sz="1250" dirty="0">
                <a:solidFill>
                  <a:schemeClr val="tx1">
                    <a:lumMod val="95000"/>
                    <a:lumOff val="5000"/>
                  </a:schemeClr>
                </a:solidFill>
                <a:latin typeface="Raleway" pitchFamily="2" charset="0"/>
              </a:rPr>
            </a:br>
            <a:r>
              <a:rPr lang="it-IT" sz="1250" dirty="0">
                <a:solidFill>
                  <a:schemeClr val="tx1">
                    <a:lumMod val="95000"/>
                    <a:lumOff val="5000"/>
                  </a:schemeClr>
                </a:solidFill>
                <a:latin typeface="Raleway" pitchFamily="2" charset="0"/>
              </a:rPr>
              <a:t>Via L.S. Gualtieri 11, 06123 Perugia</a:t>
            </a:r>
            <a:br>
              <a:rPr lang="it-IT" sz="1250" dirty="0">
                <a:solidFill>
                  <a:schemeClr val="tx1">
                    <a:lumMod val="95000"/>
                    <a:lumOff val="5000"/>
                  </a:schemeClr>
                </a:solidFill>
                <a:latin typeface="Raleway" pitchFamily="2" charset="0"/>
              </a:rPr>
            </a:br>
            <a:r>
              <a:rPr lang="it-IT" sz="1250" dirty="0">
                <a:solidFill>
                  <a:schemeClr val="tx1">
                    <a:lumMod val="95000"/>
                    <a:lumOff val="5000"/>
                  </a:schemeClr>
                </a:solidFill>
                <a:latin typeface="Raleway" pitchFamily="2" charset="0"/>
              </a:rPr>
              <a:t>T. +39 075 5730617 – Email: info@geniusec.it</a:t>
            </a:r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id="{BD3A19C6-7BD0-E8DF-2600-09C917A9C5DF}"/>
              </a:ext>
            </a:extLst>
          </p:cNvPr>
          <p:cNvGrpSpPr/>
          <p:nvPr/>
        </p:nvGrpSpPr>
        <p:grpSpPr>
          <a:xfrm>
            <a:off x="18731" y="1008"/>
            <a:ext cx="9605645" cy="3764108"/>
            <a:chOff x="21879" y="-79548"/>
            <a:chExt cx="9601200" cy="3925219"/>
          </a:xfrm>
        </p:grpSpPr>
        <p:sp>
          <p:nvSpPr>
            <p:cNvPr id="11" name="Rettangolo 10">
              <a:extLst>
                <a:ext uri="{FF2B5EF4-FFF2-40B4-BE49-F238E27FC236}">
                  <a16:creationId xmlns:a16="http://schemas.microsoft.com/office/drawing/2014/main" id="{79B359B2-0557-4CFF-B5D8-5657D028FED9}"/>
                </a:ext>
              </a:extLst>
            </p:cNvPr>
            <p:cNvSpPr/>
            <p:nvPr/>
          </p:nvSpPr>
          <p:spPr>
            <a:xfrm>
              <a:off x="21879" y="-79548"/>
              <a:ext cx="9601200" cy="3925219"/>
            </a:xfrm>
            <a:prstGeom prst="rect">
              <a:avLst/>
            </a:prstGeom>
            <a:blipFill dpi="0" rotWithShape="1">
              <a:blip r:embed="rId5">
                <a:alphaModFix amt="67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b="-1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id="{6E2E9C2B-C072-4995-A324-3B1F6E40B083}"/>
                </a:ext>
              </a:extLst>
            </p:cNvPr>
            <p:cNvPicPr/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0603" y="18514"/>
              <a:ext cx="1146493" cy="109755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" name="Casella di testo 7">
              <a:extLst>
                <a:ext uri="{FF2B5EF4-FFF2-40B4-BE49-F238E27FC236}">
                  <a16:creationId xmlns:a16="http://schemas.microsoft.com/office/drawing/2014/main" id="{30A72D9D-280A-46A2-B628-AA2F5AD6B664}"/>
                </a:ext>
              </a:extLst>
            </p:cNvPr>
            <p:cNvSpPr txBox="1"/>
            <p:nvPr/>
          </p:nvSpPr>
          <p:spPr>
            <a:xfrm>
              <a:off x="7237096" y="18514"/>
              <a:ext cx="2046604" cy="1097557"/>
            </a:xfrm>
            <a:prstGeom prst="rect">
              <a:avLst/>
            </a:prstGeom>
            <a:noFill/>
            <a:ln w="6350"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r>
                <a:rPr lang="it-IT" sz="1600" b="1" dirty="0">
                  <a:solidFill>
                    <a:schemeClr val="bg1"/>
                  </a:solidFill>
                  <a:effectLst/>
                  <a:latin typeface="D-DIN" panose="020B0504030202030204" pitchFamily="34" charset="0"/>
                  <a:ea typeface="Calibri" panose="020F0502020204030204" pitchFamily="34" charset="0"/>
                  <a:cs typeface="YRPFP F+ DIN"/>
                </a:rPr>
                <a:t>S.I.U.M.B. </a:t>
              </a:r>
              <a:endParaRPr lang="it-IT" sz="2400" b="1" dirty="0">
                <a:solidFill>
                  <a:schemeClr val="bg1"/>
                </a:solidFill>
                <a:effectLst/>
                <a:latin typeface="YRPFP F+ DIN"/>
                <a:ea typeface="Calibri" panose="020F0502020204030204" pitchFamily="34" charset="0"/>
                <a:cs typeface="Times New Roman" panose="02020603050405020304" pitchFamily="18" charset="0"/>
              </a:endParaRPr>
            </a:p>
            <a:p>
              <a:r>
                <a:rPr lang="it-IT" sz="1600" b="1" dirty="0">
                  <a:solidFill>
                    <a:schemeClr val="bg1"/>
                  </a:solidFill>
                  <a:effectLst/>
                  <a:latin typeface="D-DIN" panose="020B0504030202030204" pitchFamily="34" charset="0"/>
                  <a:ea typeface="Calibri" panose="020F0502020204030204" pitchFamily="34" charset="0"/>
                  <a:cs typeface="YRPFP F+ DIN"/>
                </a:rPr>
                <a:t>Società Italiana </a:t>
              </a:r>
            </a:p>
            <a:p>
              <a:r>
                <a:rPr lang="it-IT" sz="1600" b="1" dirty="0">
                  <a:solidFill>
                    <a:schemeClr val="bg1"/>
                  </a:solidFill>
                  <a:effectLst/>
                  <a:latin typeface="D-DIN" panose="020B0504030202030204" pitchFamily="34" charset="0"/>
                  <a:ea typeface="Calibri" panose="020F0502020204030204" pitchFamily="34" charset="0"/>
                  <a:cs typeface="YRPFP F+ DIN"/>
                </a:rPr>
                <a:t>di Ultrasonologia </a:t>
              </a:r>
            </a:p>
            <a:p>
              <a:r>
                <a:rPr lang="it-IT" sz="1600" b="1" dirty="0">
                  <a:solidFill>
                    <a:schemeClr val="bg1"/>
                  </a:solidFill>
                  <a:effectLst/>
                  <a:latin typeface="D-DIN" panose="020B0504030202030204" pitchFamily="34" charset="0"/>
                  <a:ea typeface="Calibri" panose="020F0502020204030204" pitchFamily="34" charset="0"/>
                  <a:cs typeface="YRPFP F+ DIN"/>
                </a:rPr>
                <a:t>in Medicina e Biologia</a:t>
              </a:r>
              <a:endParaRPr lang="it-IT" sz="2000" b="1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id="{4DC5854E-6ED9-49E1-9C4E-56CAE81700EF}"/>
                </a:ext>
              </a:extLst>
            </p:cNvPr>
            <p:cNvSpPr/>
            <p:nvPr/>
          </p:nvSpPr>
          <p:spPr>
            <a:xfrm>
              <a:off x="2423161" y="1504411"/>
              <a:ext cx="7133908" cy="1736404"/>
            </a:xfrm>
            <a:prstGeom prst="rect">
              <a:avLst/>
            </a:prstGeom>
            <a:solidFill>
              <a:srgbClr val="C4D7E4">
                <a:alpha val="8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" name="CasellaDiTesto 1">
              <a:extLst>
                <a:ext uri="{FF2B5EF4-FFF2-40B4-BE49-F238E27FC236}">
                  <a16:creationId xmlns:a16="http://schemas.microsoft.com/office/drawing/2014/main" id="{AEFBFEF7-8A4B-4F00-8B0C-6AA45995F517}"/>
                </a:ext>
              </a:extLst>
            </p:cNvPr>
            <p:cNvSpPr txBox="1"/>
            <p:nvPr/>
          </p:nvSpPr>
          <p:spPr>
            <a:xfrm>
              <a:off x="2514599" y="1523933"/>
              <a:ext cx="7042469" cy="18294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it-IT" sz="3600" b="1" dirty="0">
                  <a:solidFill>
                    <a:srgbClr val="007399"/>
                  </a:solidFill>
                  <a:latin typeface="Raleway" pitchFamily="2" charset="0"/>
                </a:rPr>
                <a:t>SCUOLA PERMANENTE DI ECOGRAFIA INTERNISTICA</a:t>
              </a:r>
            </a:p>
            <a:p>
              <a:pPr algn="ctr"/>
              <a:r>
                <a:rPr lang="it-IT" sz="3600" b="1" dirty="0">
                  <a:solidFill>
                    <a:srgbClr val="007399"/>
                  </a:solidFill>
                  <a:latin typeface="Raleway" pitchFamily="2" charset="0"/>
                </a:rPr>
                <a:t>Perugia – Anno 2027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115561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</TotalTime>
  <Words>510</Words>
  <Application>Microsoft Office PowerPoint</Application>
  <PresentationFormat>Formato A3 (297x420 mm)</PresentationFormat>
  <Paragraphs>53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D-DIN</vt:lpstr>
      <vt:lpstr>Raleway</vt:lpstr>
      <vt:lpstr>YRPFP F+ DIN</vt:lpstr>
      <vt:lpstr>Tema di Office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SIUMB 2021</dc:title>
  <dc:creator>Jenny Giua</dc:creator>
  <cp:lastModifiedBy>Paola Gagliardini</cp:lastModifiedBy>
  <cp:revision>16</cp:revision>
  <dcterms:created xsi:type="dcterms:W3CDTF">2021-04-07T14:37:36Z</dcterms:created>
  <dcterms:modified xsi:type="dcterms:W3CDTF">2026-10-06T08:34:31Z</dcterms:modified>
</cp:coreProperties>
</file>